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739" r:id="rId2"/>
  </p:sldMasterIdLst>
  <p:notesMasterIdLst>
    <p:notesMasterId r:id="rId10"/>
  </p:notesMasterIdLst>
  <p:handoutMasterIdLst>
    <p:handoutMasterId r:id="rId11"/>
  </p:handoutMasterIdLst>
  <p:sldIdLst>
    <p:sldId id="434" r:id="rId3"/>
    <p:sldId id="435" r:id="rId4"/>
    <p:sldId id="437" r:id="rId5"/>
    <p:sldId id="438" r:id="rId6"/>
    <p:sldId id="439" r:id="rId7"/>
    <p:sldId id="433" r:id="rId8"/>
    <p:sldId id="43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62A7B1-AC92-9E41-C98D-B833DEEB46B9}" name="Yih-Chi Russell" initials="YR" userId="S::yihchi@russell-creative.com::35b3c048-09f1-437d-a001-b6d0683940ed" providerId="AD"/>
  <p188:author id="{1D9A13D1-52E6-D314-AC61-6AD0A6DA08AD}" name="Stephanie Servin" initials="SS" userId="S::stephanie.servin@MDxHealth.com::e1e3f915-f2b2-41b8-afee-4e930e70fa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A96"/>
    <a:srgbClr val="9DACB5"/>
    <a:srgbClr val="233847"/>
    <a:srgbClr val="AD1E2D"/>
    <a:srgbClr val="EBEEF0"/>
    <a:srgbClr val="BCC8D7"/>
    <a:srgbClr val="000000"/>
    <a:srgbClr val="F4ECC7"/>
    <a:srgbClr val="C0D9E1"/>
    <a:srgbClr val="EC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56" autoAdjust="0"/>
    <p:restoredTop sz="96054"/>
  </p:normalViewPr>
  <p:slideViewPr>
    <p:cSldViewPr snapToGrid="0" snapToObjects="1">
      <p:cViewPr varScale="1">
        <p:scale>
          <a:sx n="118" d="100"/>
          <a:sy n="118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461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C3129B-67E6-F947-B5B3-92865FFA5E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C90EB-4BEF-8A4A-8EE6-F2A0693452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BB176-FCB2-7644-B5F2-267FEB8CCECD}" type="datetimeFigureOut">
              <a:rPr lang="en-US" smtClean="0"/>
              <a:t>3/26/26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3198E-FEC2-3D46-9FF9-BFE3983AC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6A34B-E472-7D49-90A2-09982CFD21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5CD5A-F2B9-094A-A6F9-A9FB3DB9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95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D6B88-48EE-2F41-A18E-DCD601D825B4}" type="datetimeFigureOut">
              <a:rPr lang="en-US" smtClean="0"/>
              <a:t>3/26/26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86A84-8C92-764E-BCBD-DBC5ACFB1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A40C82-AED1-074F-BC13-5E530816EE8C}"/>
              </a:ext>
            </a:extLst>
          </p:cNvPr>
          <p:cNvSpPr/>
          <p:nvPr userDrawn="1"/>
        </p:nvSpPr>
        <p:spPr>
          <a:xfrm>
            <a:off x="0" y="4945"/>
            <a:ext cx="12192000" cy="67056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FA15DE-5A6E-2746-95EE-F3E586E6FC88}"/>
              </a:ext>
            </a:extLst>
          </p:cNvPr>
          <p:cNvSpPr/>
          <p:nvPr userDrawn="1"/>
        </p:nvSpPr>
        <p:spPr>
          <a:xfrm>
            <a:off x="0" y="5702301"/>
            <a:ext cx="12192000" cy="115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0F90E65-D449-2B9E-A6F3-D4A2A1B44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1445" y="3111501"/>
            <a:ext cx="5213350" cy="8953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Title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6E36D1-884D-22C2-B592-7C8C083E0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rcRect/>
          <a:stretch/>
        </p:blipFill>
        <p:spPr>
          <a:xfrm>
            <a:off x="3617259" y="-14193"/>
            <a:ext cx="8574741" cy="57164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C16288-451D-B5DE-A07B-724578443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562" y="2028681"/>
            <a:ext cx="8811215" cy="822469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algn="l">
              <a:lnSpc>
                <a:spcPts val="6200"/>
              </a:lnSpc>
              <a:defRPr sz="6000" b="1" i="0">
                <a:solidFill>
                  <a:schemeClr val="bg1"/>
                </a:solidFill>
                <a:latin typeface="Helvetica Now Display" panose="020B0504030202020204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E7545-7C95-16BD-DECC-4DA2CB193889}"/>
              </a:ext>
            </a:extLst>
          </p:cNvPr>
          <p:cNvSpPr txBox="1"/>
          <p:nvPr userDrawn="1"/>
        </p:nvSpPr>
        <p:spPr>
          <a:xfrm>
            <a:off x="8869340" y="6631351"/>
            <a:ext cx="23271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ow Display Light" panose="020B0404030202020204" pitchFamily="34" charset="77"/>
              </a:rPr>
              <a:t>© 2026 </a:t>
            </a:r>
            <a:r>
              <a:rPr lang="en-US" sz="800" b="0" i="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elvetica Now Display Light" panose="020B0404030202020204" pitchFamily="34" charset="77"/>
              </a:rPr>
              <a:t>mdxhealth</a:t>
            </a:r>
            <a:r>
              <a:rPr lang="en-US" sz="8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 Now Display Light" panose="020B0404030202020204" pitchFamily="34" charset="77"/>
              </a:rPr>
              <a:t>. All rights reserved    |    </a:t>
            </a:r>
            <a:fld id="{0C554F52-C0E9-734A-B998-2D84B370EE47}" type="slidenum">
              <a:rPr lang="en-US" sz="800" b="0" i="0" smtClean="0">
                <a:solidFill>
                  <a:schemeClr val="tx1">
                    <a:lumMod val="60000"/>
                    <a:lumOff val="40000"/>
                  </a:schemeClr>
                </a:solidFill>
                <a:latin typeface="Helvetica Now Display Light" panose="020B0404030202020204" pitchFamily="34" charset="77"/>
              </a:rPr>
              <a:t>‹#›</a:t>
            </a:fld>
            <a:endParaRPr lang="en-US" sz="800" b="0" i="0" dirty="0">
              <a:solidFill>
                <a:schemeClr val="tx1">
                  <a:lumMod val="60000"/>
                  <a:lumOff val="40000"/>
                </a:schemeClr>
              </a:solidFill>
              <a:latin typeface="Helvetica Now Display Light" panose="020B0404030202020204" pitchFamily="34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9F94B5-D775-A356-7739-B676E2EC5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" r="2252" b="-1"/>
          <a:stretch/>
        </p:blipFill>
        <p:spPr>
          <a:xfrm>
            <a:off x="8994588" y="6046176"/>
            <a:ext cx="2479683" cy="3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6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30F43-C77B-B2FF-BCE4-22DB430D1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386" r="16331"/>
          <a:stretch/>
        </p:blipFill>
        <p:spPr>
          <a:xfrm>
            <a:off x="0" y="0"/>
            <a:ext cx="12370904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2C6743D-CB1D-7940-B52B-C41600FF50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040" y="621672"/>
            <a:ext cx="3108960" cy="434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EF1B36-6331-8247-AC44-25C53B91B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40" y="3065584"/>
            <a:ext cx="4817433" cy="472440"/>
          </a:xfrm>
        </p:spPr>
        <p:txBody>
          <a:bodyPr lIns="0" anchor="t" anchorCtr="0">
            <a:noAutofit/>
          </a:bodyPr>
          <a:lstStyle>
            <a:lvl1pPr algn="l">
              <a:defRPr sz="2700" b="1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DC5F98-FB7C-507C-8A2B-082CDDDEAD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753" y="3627433"/>
            <a:ext cx="4233691" cy="352425"/>
          </a:xfrm>
        </p:spPr>
        <p:txBody>
          <a:bodyPr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79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9D2A-E5F2-E946-A3BC-F44AFE0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14609"/>
            <a:ext cx="10908792" cy="955098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886BF-74A0-524E-A016-ED58BCE8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53849"/>
            <a:ext cx="10908792" cy="4326857"/>
          </a:xfrm>
        </p:spPr>
        <p:txBody>
          <a:bodyPr>
            <a:no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6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5F465-A97A-C345-8CCE-69D12485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D18A-2CF2-5D43-B6D5-44E018FC0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9D2A-E5F2-E946-A3BC-F44AFE0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14609"/>
            <a:ext cx="10908792" cy="955098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886BF-74A0-524E-A016-ED58BCE8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53849"/>
            <a:ext cx="10908792" cy="4326857"/>
          </a:xfrm>
        </p:spPr>
        <p:txBody>
          <a:bodyPr>
            <a:no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6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5F465-A97A-C345-8CCE-69D12485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D18A-2CF2-5D43-B6D5-44E018FC0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F0A25B7-28FD-8A4E-CB06-8FDBC589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38" r="12224" b="14133"/>
          <a:stretch/>
        </p:blipFill>
        <p:spPr>
          <a:xfrm>
            <a:off x="8085155" y="0"/>
            <a:ext cx="4106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829D2A-E5F2-E946-A3BC-F44AFE0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14609"/>
            <a:ext cx="10908792" cy="955098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886BF-74A0-524E-A016-ED58BCE8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53849"/>
            <a:ext cx="10908792" cy="4326857"/>
          </a:xfrm>
        </p:spPr>
        <p:txBody>
          <a:bodyPr>
            <a:no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6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5F465-A97A-C345-8CCE-69D12485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D18A-2CF2-5D43-B6D5-44E018FC05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638A7-0661-8EB8-5497-DF710D69BC64}"/>
              </a:ext>
            </a:extLst>
          </p:cNvPr>
          <p:cNvSpPr txBox="1">
            <a:spLocks/>
          </p:cNvSpPr>
          <p:nvPr userDrawn="1"/>
        </p:nvSpPr>
        <p:spPr>
          <a:xfrm>
            <a:off x="9219504" y="6469896"/>
            <a:ext cx="196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/>
                </a:solidFill>
              </a:rPr>
              <a:t>© 2025 mdxhealth.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0314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B6ED89-24A1-26CE-EAB8-2DBA28C825EE}"/>
              </a:ext>
            </a:extLst>
          </p:cNvPr>
          <p:cNvSpPr/>
          <p:nvPr userDrawn="1"/>
        </p:nvSpPr>
        <p:spPr>
          <a:xfrm flipH="1">
            <a:off x="0" y="0"/>
            <a:ext cx="7528560" cy="6858000"/>
          </a:xfrm>
          <a:prstGeom prst="rect">
            <a:avLst/>
          </a:prstGeom>
          <a:solidFill>
            <a:srgbClr val="EBE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933E54-0D8C-79AD-1DAF-C6352F5C0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9"/>
          <a:stretch/>
        </p:blipFill>
        <p:spPr>
          <a:xfrm>
            <a:off x="383356" y="0"/>
            <a:ext cx="11819277" cy="1416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829D2A-E5F2-E946-A3BC-F44AFE0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252" y="355617"/>
            <a:ext cx="7753620" cy="814423"/>
          </a:xfrm>
        </p:spPr>
        <p:txBody>
          <a:bodyPr lIns="0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886BF-74A0-524E-A016-ED58BCE8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53849"/>
            <a:ext cx="6330875" cy="4326857"/>
          </a:xfrm>
        </p:spPr>
        <p:txBody>
          <a:bodyPr>
            <a:no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6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400" b="0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5F465-A97A-C345-8CCE-69D12485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D18A-2CF2-5D43-B6D5-44E018FC05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4E33D7-F2B6-8E5D-7D78-89B7B6F22B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080" y="6506222"/>
            <a:ext cx="1176526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6A9B5-E324-D240-8D80-0F869ED4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14609"/>
            <a:ext cx="10911840" cy="95509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95F17-89B2-1140-BBB0-3AB10449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729369"/>
            <a:ext cx="1091184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D771-C3F0-B74A-9306-F56EA7892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8062" y="6457818"/>
            <a:ext cx="36512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2047D18A-2CF2-5D43-B6D5-44E018FC05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930755-773E-894B-904F-4B18F94A1CD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080" y="6506222"/>
            <a:ext cx="1176526" cy="16459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14F558-1648-1445-90F0-AAAEBE56A6AA}"/>
              </a:ext>
            </a:extLst>
          </p:cNvPr>
          <p:cNvSpPr txBox="1">
            <a:spLocks/>
          </p:cNvSpPr>
          <p:nvPr userDrawn="1"/>
        </p:nvSpPr>
        <p:spPr>
          <a:xfrm>
            <a:off x="9219504" y="6469896"/>
            <a:ext cx="196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/>
                </a:solidFill>
              </a:rPr>
              <a:t>© 2026 mdxhealth. All rights reserved.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1BE1-88A5-2648-D611-E11BC9EF8690}"/>
              </a:ext>
            </a:extLst>
          </p:cNvPr>
          <p:cNvCxnSpPr>
            <a:cxnSpLocks/>
          </p:cNvCxnSpPr>
          <p:nvPr userDrawn="1"/>
        </p:nvCxnSpPr>
        <p:spPr>
          <a:xfrm>
            <a:off x="11207402" y="6591461"/>
            <a:ext cx="660" cy="137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67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49" r:id="rId3"/>
    <p:sldLayoutId id="2147483685" r:id="rId4"/>
    <p:sldLayoutId id="214748373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Arial" panose="020B0604020202020204" pitchFamily="34" charset="0"/>
          <a:ea typeface="Helvetica Neue Medium" panose="02000503000000020004" pitchFamily="2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250"/>
        </a:lnSpc>
        <a:spcBef>
          <a:spcPts val="100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3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6A9B5-E324-D240-8D80-0F869ED4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14609"/>
            <a:ext cx="10911840" cy="95509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95F17-89B2-1140-BBB0-3AB10449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729369"/>
            <a:ext cx="1091184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D771-C3F0-B74A-9306-F56EA7892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8062" y="6457818"/>
            <a:ext cx="36512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2047D18A-2CF2-5D43-B6D5-44E018FC05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930755-773E-894B-904F-4B18F94A1C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080" y="6506222"/>
            <a:ext cx="1176526" cy="16459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14F558-1648-1445-90F0-AAAEBE56A6AA}"/>
              </a:ext>
            </a:extLst>
          </p:cNvPr>
          <p:cNvSpPr txBox="1">
            <a:spLocks/>
          </p:cNvSpPr>
          <p:nvPr userDrawn="1"/>
        </p:nvSpPr>
        <p:spPr>
          <a:xfrm>
            <a:off x="8887975" y="6469896"/>
            <a:ext cx="229656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A3652A-AF75-AAA1-C177-CBF9768F3292}"/>
              </a:ext>
            </a:extLst>
          </p:cNvPr>
          <p:cNvSpPr txBox="1">
            <a:spLocks/>
          </p:cNvSpPr>
          <p:nvPr userDrawn="1"/>
        </p:nvSpPr>
        <p:spPr>
          <a:xfrm>
            <a:off x="9219504" y="6469896"/>
            <a:ext cx="196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</a:rPr>
              <a:t>© 2026 mdxhealth. All rights reserved.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985D2F-8624-3367-CC48-37BE7480AD54}"/>
              </a:ext>
            </a:extLst>
          </p:cNvPr>
          <p:cNvCxnSpPr>
            <a:cxnSpLocks/>
          </p:cNvCxnSpPr>
          <p:nvPr userDrawn="1"/>
        </p:nvCxnSpPr>
        <p:spPr>
          <a:xfrm>
            <a:off x="11207402" y="6591461"/>
            <a:ext cx="660" cy="13716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3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Arial" panose="020B0604020202020204" pitchFamily="34" charset="0"/>
          <a:ea typeface="Helvetica Neue Medium" panose="02000503000000020004" pitchFamily="2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250"/>
        </a:lnSpc>
        <a:spcBef>
          <a:spcPts val="100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7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5D8A3-1462-EFCA-3784-85D912E93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D092A61-C3C9-3808-C957-0CC5D578C8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669"/>
          <a:stretch>
            <a:fillRect/>
          </a:stretch>
        </p:blipFill>
        <p:spPr>
          <a:xfrm>
            <a:off x="5983940" y="704648"/>
            <a:ext cx="6019609" cy="5448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FB484-DA08-9138-FE14-B712BA41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14609"/>
            <a:ext cx="10908792" cy="514539"/>
          </a:xfrm>
        </p:spPr>
        <p:txBody>
          <a:bodyPr/>
          <a:lstStyle/>
          <a:p>
            <a:r>
              <a:rPr lang="en-US" dirty="0"/>
              <a:t>Brand Guidelines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B7756-CB55-3927-017C-DAEBE6F1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D18A-2CF2-5D43-B6D5-44E018FC055E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7DC6-E382-19E6-2185-C9B30EF9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28641"/>
            <a:ext cx="4835453" cy="2889571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Logo Don’ts </a:t>
            </a:r>
          </a:p>
          <a:p>
            <a:r>
              <a:rPr lang="en-US" dirty="0"/>
              <a:t>Consistency is vital when it comes to brand recognition. The </a:t>
            </a:r>
            <a:r>
              <a:rPr lang="en-US" dirty="0" err="1"/>
              <a:t>mdxhealth</a:t>
            </a:r>
            <a:r>
              <a:rPr lang="en-US" dirty="0"/>
              <a:t> and test logos should not be changed in any way, shape, or for. See examples to the right for additional scenarios to avoid. </a:t>
            </a:r>
          </a:p>
          <a:p>
            <a:r>
              <a:rPr lang="en-US" dirty="0"/>
              <a:t>Please note, this applies to all test logos as well.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9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341ED9-51E2-CF4C-1B42-D80E3665A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06190" y="862721"/>
            <a:ext cx="11418618" cy="513255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55524E-4135-8BD0-69D8-780B7FDA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Guidelines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C643-C3F3-D78D-A0A0-8864AF98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D18A-2CF2-5D43-B6D5-44E018FC05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1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C26D-8C97-8E5B-C7ED-EDB6DDC7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5852"/>
            <a:ext cx="10908792" cy="955098"/>
          </a:xfrm>
        </p:spPr>
        <p:txBody>
          <a:bodyPr/>
          <a:lstStyle/>
          <a:p>
            <a:r>
              <a:rPr lang="en-US" dirty="0"/>
              <a:t>Correct Logo Spelling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3642D-5872-4D49-CE12-0B6FF9EE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10950"/>
            <a:ext cx="10567982" cy="1119980"/>
          </a:xfrm>
        </p:spPr>
        <p:txBody>
          <a:bodyPr/>
          <a:lstStyle/>
          <a:p>
            <a:r>
              <a:rPr lang="en-US" sz="1800" dirty="0"/>
              <a:t>Please make sure to use the correct spelling and capitalization when referencing our company name and products. </a:t>
            </a:r>
          </a:p>
          <a:p>
            <a:r>
              <a:rPr lang="en-US" sz="1800" dirty="0"/>
              <a:t>Correct names:</a:t>
            </a:r>
          </a:p>
          <a:p>
            <a:r>
              <a:rPr lang="en-US" sz="2400" b="1" dirty="0" err="1"/>
              <a:t>mdxhealth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Mdxhealth</a:t>
            </a:r>
            <a:r>
              <a:rPr lang="en-US" sz="2400" b="1" dirty="0"/>
              <a:t> (beginning of a sentence)</a:t>
            </a:r>
          </a:p>
          <a:p>
            <a:r>
              <a:rPr lang="en-US" sz="2400" b="1" dirty="0"/>
              <a:t>Confirm mdx </a:t>
            </a:r>
          </a:p>
          <a:p>
            <a:r>
              <a:rPr lang="en-US" sz="2400" b="1" dirty="0"/>
              <a:t>Resolve mdx </a:t>
            </a:r>
          </a:p>
          <a:p>
            <a:r>
              <a:rPr lang="en-US" sz="2400" b="1" dirty="0"/>
              <a:t>GPS mdx</a:t>
            </a:r>
          </a:p>
          <a:p>
            <a:r>
              <a:rPr lang="en-US" sz="2400" b="1"/>
              <a:t>Exo mdx 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51BA3-6F94-9C12-7702-E78C3FEE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D18A-2CF2-5D43-B6D5-44E018FC05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6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D7C6-74E3-75F0-BCA8-5A0BB168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25A49-3306-50BC-0E41-4717EBA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D18A-2CF2-5D43-B6D5-44E018FC055E}" type="slidenum">
              <a:rPr lang="en-US" smtClean="0"/>
              <a:t>4</a:t>
            </a:fld>
            <a:endParaRPr lang="en-US" dirty="0"/>
          </a:p>
        </p:txBody>
      </p:sp>
      <p:pic>
        <p:nvPicPr>
          <p:cNvPr id="18" name="Content Placeholder 17" descr="A blue and black logo&#10;&#10;AI-generated content may be incorrect.">
            <a:extLst>
              <a:ext uri="{FF2B5EF4-FFF2-40B4-BE49-F238E27FC236}">
                <a16:creationId xmlns:a16="http://schemas.microsoft.com/office/drawing/2014/main" id="{CB188C5F-6826-026F-A762-A60E76659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9885" y="1441156"/>
            <a:ext cx="3601435" cy="514491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CEBCD0-D652-C1C1-9B04-22F96AE8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3301" y="2769042"/>
            <a:ext cx="4315121" cy="9333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6ACA5F-D78D-BC91-E422-232C3315A9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54773" y="4362135"/>
            <a:ext cx="3126400" cy="9340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22D193-3C10-9EB5-2347-B59EFACB4F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83938" y="4347781"/>
            <a:ext cx="4195921" cy="9627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EE87A7-2C13-EFF3-DBCF-3F86342E22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34661" y="2810562"/>
            <a:ext cx="2894477" cy="9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7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F1D86-3B12-BE8C-7DF8-9041188AA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0E09A-8445-DB6E-48CD-8C768F68E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562" y="2028681"/>
            <a:ext cx="8811215" cy="914802"/>
          </a:xfrm>
        </p:spPr>
        <p:txBody>
          <a:bodyPr/>
          <a:lstStyle/>
          <a:p>
            <a:r>
              <a:rPr lang="en-US" dirty="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320760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5546-EA37-3009-5B71-197D24C9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5504-6068-399C-C7AC-684D2CB8F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6A23F-B3FC-8A08-A7B8-7888323C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D18A-2CF2-5D43-B6D5-44E018FC05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9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E4C8-9BEA-1005-066D-989BB610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EF1A7-AA16-F6B5-499E-74589387E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F63D0-A345-3B40-0DAC-9A301212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D18A-2CF2-5D43-B6D5-44E018FC05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216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7">
      <a:dk1>
        <a:srgbClr val="4F6169"/>
      </a:dk1>
      <a:lt1>
        <a:srgbClr val="FFFFFF"/>
      </a:lt1>
      <a:dk2>
        <a:srgbClr val="508DB3"/>
      </a:dk2>
      <a:lt2>
        <a:srgbClr val="EBEBEA"/>
      </a:lt2>
      <a:accent1>
        <a:srgbClr val="B2E3D9"/>
      </a:accent1>
      <a:accent2>
        <a:srgbClr val="007BAF"/>
      </a:accent2>
      <a:accent3>
        <a:srgbClr val="00BDCD"/>
      </a:accent3>
      <a:accent4>
        <a:srgbClr val="7BB654"/>
      </a:accent4>
      <a:accent5>
        <a:srgbClr val="9DACB5"/>
      </a:accent5>
      <a:accent6>
        <a:srgbClr val="CE8F59"/>
      </a:accent6>
      <a:hlink>
        <a:srgbClr val="9DACB5"/>
      </a:hlink>
      <a:folHlink>
        <a:srgbClr val="007B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7">
      <a:dk1>
        <a:srgbClr val="4F6169"/>
      </a:dk1>
      <a:lt1>
        <a:srgbClr val="FFFFFF"/>
      </a:lt1>
      <a:dk2>
        <a:srgbClr val="508DB3"/>
      </a:dk2>
      <a:lt2>
        <a:srgbClr val="EBEBEA"/>
      </a:lt2>
      <a:accent1>
        <a:srgbClr val="B2E3D9"/>
      </a:accent1>
      <a:accent2>
        <a:srgbClr val="007BAF"/>
      </a:accent2>
      <a:accent3>
        <a:srgbClr val="00BDCD"/>
      </a:accent3>
      <a:accent4>
        <a:srgbClr val="7BB654"/>
      </a:accent4>
      <a:accent5>
        <a:srgbClr val="9DACB5"/>
      </a:accent5>
      <a:accent6>
        <a:srgbClr val="CE8F59"/>
      </a:accent6>
      <a:hlink>
        <a:srgbClr val="9DACB5"/>
      </a:hlink>
      <a:folHlink>
        <a:srgbClr val="007B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25552</TotalTime>
  <Words>106</Words>
  <Application>Microsoft Macintosh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 Neue</vt:lpstr>
      <vt:lpstr>Helvetica Now Display</vt:lpstr>
      <vt:lpstr>Helvetica Now Display Light</vt:lpstr>
      <vt:lpstr>1_Office Theme</vt:lpstr>
      <vt:lpstr>2_Office Theme</vt:lpstr>
      <vt:lpstr>Brand Guidelines </vt:lpstr>
      <vt:lpstr>Brand Guidelines </vt:lpstr>
      <vt:lpstr>Correct Logo Spelling</vt:lpstr>
      <vt:lpstr>Logos </vt:lpstr>
      <vt:lpstr>Title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Microsoft Office User</dc:creator>
  <cp:lastModifiedBy>Stephanie Servin</cp:lastModifiedBy>
  <cp:revision>549</cp:revision>
  <cp:lastPrinted>2022-05-11T23:24:02Z</cp:lastPrinted>
  <dcterms:created xsi:type="dcterms:W3CDTF">2021-08-31T18:39:36Z</dcterms:created>
  <dcterms:modified xsi:type="dcterms:W3CDTF">2026-03-26T20:27:15Z</dcterms:modified>
</cp:coreProperties>
</file>